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2"/>
  </p:notesMasterIdLst>
  <p:sldIdLst>
    <p:sldId id="256" r:id="rId2"/>
    <p:sldId id="259" r:id="rId3"/>
    <p:sldId id="265" r:id="rId4"/>
    <p:sldId id="271" r:id="rId5"/>
    <p:sldId id="261" r:id="rId6"/>
    <p:sldId id="274" r:id="rId7"/>
    <p:sldId id="266" r:id="rId8"/>
    <p:sldId id="262" r:id="rId9"/>
    <p:sldId id="275" r:id="rId10"/>
    <p:sldId id="263" r:id="rId11"/>
    <p:sldId id="276" r:id="rId12"/>
    <p:sldId id="264" r:id="rId13"/>
    <p:sldId id="267" r:id="rId14"/>
    <p:sldId id="277" r:id="rId15"/>
    <p:sldId id="278" r:id="rId16"/>
    <p:sldId id="269" r:id="rId17"/>
    <p:sldId id="279" r:id="rId18"/>
    <p:sldId id="280" r:id="rId19"/>
    <p:sldId id="268" r:id="rId20"/>
    <p:sldId id="281" r:id="rId21"/>
    <p:sldId id="282" r:id="rId22"/>
    <p:sldId id="283" r:id="rId23"/>
    <p:sldId id="284" r:id="rId24"/>
    <p:sldId id="285" r:id="rId25"/>
    <p:sldId id="286" r:id="rId26"/>
    <p:sldId id="273" r:id="rId27"/>
    <p:sldId id="287" r:id="rId28"/>
    <p:sldId id="288" r:id="rId29"/>
    <p:sldId id="289" r:id="rId30"/>
    <p:sldId id="260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1800"/>
    <a:srgbClr val="FF8409"/>
    <a:srgbClr val="9EFF29"/>
    <a:srgbClr val="C33A1F"/>
    <a:srgbClr val="003635"/>
    <a:srgbClr val="D6370C"/>
    <a:srgbClr val="0000CC"/>
    <a:srgbClr val="1D3A00"/>
    <a:srgbClr val="FF856D"/>
    <a:srgbClr val="FF2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37" autoAdjust="0"/>
  </p:normalViewPr>
  <p:slideViewPr>
    <p:cSldViewPr snapToGrid="0">
      <p:cViewPr varScale="1">
        <p:scale>
          <a:sx n="102" d="100"/>
          <a:sy n="102" d="100"/>
        </p:scale>
        <p:origin x="48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0832" y="1607575"/>
            <a:ext cx="8347589" cy="154120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3458" y="3252019"/>
            <a:ext cx="8362335" cy="1172497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</a:p>
          <a:p>
            <a:r>
              <a:rPr lang="en-US" dirty="0"/>
              <a:t>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942-FB81-4CB8-A761-02718063E618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C65CA-36A2-4DBF-BEC4-7B5FD02F821C}" type="datetime1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51441-4673-4F49-A27E-7F015805A287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020A-6483-492A-9085-ED7E3D2CEAC2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26" y="209588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238865"/>
            <a:ext cx="8246070" cy="3623457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7975-4754-4674-80D2-B92D93DCED74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4889" y="472904"/>
            <a:ext cx="6623530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2263" y="1177436"/>
            <a:ext cx="659403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1895-C09E-4F91-AE50-C8C312781657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D113-D870-4A99-99A4-CB90832DEBBD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5FF82-2AC5-4FD8-8A48-3058A65E7280}" type="datetime1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569" y="249524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18642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091039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18642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091039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55392-2C84-4707-9669-B5092FCE169B}" type="datetime1">
              <a:rPr lang="en-US" smtClean="0"/>
              <a:t>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C815-7B3E-4BFD-BA4A-3097F6E95549}" type="datetime1">
              <a:rPr lang="en-US" smtClean="0"/>
              <a:t>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1E13-6F8C-4684-B845-5F2505DE7853}" type="datetime1">
              <a:rPr lang="en-US" smtClean="0"/>
              <a:t>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DAC9F-A233-486B-AEE2-8C0697E25946}" type="datetime1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CDF75-894D-41BC-A47F-4C15BA5BC454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3413" y="1567497"/>
            <a:ext cx="4305628" cy="1504335"/>
          </a:xfrm>
        </p:spPr>
        <p:txBody>
          <a:bodyPr>
            <a:noAutofit/>
          </a:bodyPr>
          <a:lstStyle/>
          <a:p>
            <a:pPr algn="just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Potato Leaves Diseases Detection using Deep Learning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473246"/>
            <a:ext cx="2126974" cy="150433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by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Dola Saha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Sumsun Nahar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Tariqul Islam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Raihanur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Rahman</a:t>
            </a:r>
          </a:p>
          <a:p>
            <a:pPr marL="342900" indent="-342900" algn="l">
              <a:buAutoNum type="arabicPeriod"/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Rumon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Islam</a:t>
            </a:r>
          </a:p>
          <a:p>
            <a:pPr marL="342900" indent="-342900" algn="l">
              <a:buAutoNum type="arabicPeriod"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2878C0-3637-4D78-9C64-7DF207A31F47}"/>
              </a:ext>
            </a:extLst>
          </p:cNvPr>
          <p:cNvSpPr txBox="1"/>
          <p:nvPr/>
        </p:nvSpPr>
        <p:spPr>
          <a:xfrm>
            <a:off x="6939518" y="3473246"/>
            <a:ext cx="17915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Supervisor 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Md. Rezaul Islam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CSE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Dhaka International University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C1DA50-A054-4EBF-980B-106A46F1595B}"/>
              </a:ext>
            </a:extLst>
          </p:cNvPr>
          <p:cNvCxnSpPr>
            <a:cxnSpLocks/>
          </p:cNvCxnSpPr>
          <p:nvPr/>
        </p:nvCxnSpPr>
        <p:spPr>
          <a:xfrm>
            <a:off x="6718852" y="3351696"/>
            <a:ext cx="0" cy="16258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F7732F0-8A5E-4556-93C2-94A397E8F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26EEC-D5F3-40EF-AF10-F36EEC9D9821}" type="datetime1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2/8/2024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814916-6754-4A9E-BF3A-51EC3FA7F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1EBEE-A4BF-4205-8836-679F93DE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654" y="492782"/>
            <a:ext cx="6623530" cy="72534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16755-A0D0-4882-BAEF-7C6BDC75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66B-1449-4089-BA8A-89EE9A71CD34}" type="datetime1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2/8/2024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42897-FE75-412D-A6B9-A051320DA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7CEC29A-2C89-4118-834A-303A1853A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304398"/>
              </p:ext>
            </p:extLst>
          </p:nvPr>
        </p:nvGraphicFramePr>
        <p:xfrm>
          <a:off x="2378654" y="1315002"/>
          <a:ext cx="609600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219414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533714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8996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Augmentation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327401"/>
                  </a:ext>
                </a:extLst>
              </a:tr>
              <a:tr h="2690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Zooming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19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Rotation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471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Shearing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36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 Shift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92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 Shift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337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Horizontal Flip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50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Vertical Flip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235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817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11076-8662-4372-8FFC-E59FD7DE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Dataset before Augmentation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0C756-BA6A-4DFA-953C-3360B8E60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1895-C09E-4F91-AE50-C8C312781657}" type="datetime1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2/8/2024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7F29A-4EAE-427C-8342-649BF841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D7FA0F1-672F-46A4-8094-D3A4504D6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223223"/>
              </p:ext>
            </p:extLst>
          </p:nvPr>
        </p:nvGraphicFramePr>
        <p:xfrm>
          <a:off x="2213185" y="1198252"/>
          <a:ext cx="6016415" cy="330776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237025">
                  <a:extLst>
                    <a:ext uri="{9D8B030D-6E8A-4147-A177-3AD203B41FA5}">
                      <a16:colId xmlns:a16="http://schemas.microsoft.com/office/drawing/2014/main" val="4123970424"/>
                    </a:ext>
                  </a:extLst>
                </a:gridCol>
                <a:gridCol w="1573767">
                  <a:extLst>
                    <a:ext uri="{9D8B030D-6E8A-4147-A177-3AD203B41FA5}">
                      <a16:colId xmlns:a16="http://schemas.microsoft.com/office/drawing/2014/main" val="1167814304"/>
                    </a:ext>
                  </a:extLst>
                </a:gridCol>
                <a:gridCol w="964861">
                  <a:extLst>
                    <a:ext uri="{9D8B030D-6E8A-4147-A177-3AD203B41FA5}">
                      <a16:colId xmlns:a16="http://schemas.microsoft.com/office/drawing/2014/main" val="3185811298"/>
                    </a:ext>
                  </a:extLst>
                </a:gridCol>
                <a:gridCol w="1120381">
                  <a:extLst>
                    <a:ext uri="{9D8B030D-6E8A-4147-A177-3AD203B41FA5}">
                      <a16:colId xmlns:a16="http://schemas.microsoft.com/office/drawing/2014/main" val="3831617883"/>
                    </a:ext>
                  </a:extLst>
                </a:gridCol>
                <a:gridCol w="1120381">
                  <a:extLst>
                    <a:ext uri="{9D8B030D-6E8A-4147-A177-3AD203B41FA5}">
                      <a16:colId xmlns:a16="http://schemas.microsoft.com/office/drawing/2014/main" val="3655328507"/>
                    </a:ext>
                  </a:extLst>
                </a:gridCol>
              </a:tblGrid>
              <a:tr h="5619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Diseases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of total Images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 of train images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 of test images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6139910"/>
                  </a:ext>
                </a:extLst>
              </a:tr>
              <a:tr h="274584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Three-class classification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Early Blight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7042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1442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3106201"/>
                  </a:ext>
                </a:extLst>
              </a:tr>
              <a:tr h="2745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Late Blight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4376828"/>
                  </a:ext>
                </a:extLst>
              </a:tr>
              <a:tr h="2745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7035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1435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9529274"/>
                  </a:ext>
                </a:extLst>
              </a:tr>
              <a:tr h="274584">
                <a:tc row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Seven-class classification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Early Blight General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7042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1442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0190160"/>
                  </a:ext>
                </a:extLst>
              </a:tr>
              <a:tr h="2745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Early Blight Serious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7546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1946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0914172"/>
                  </a:ext>
                </a:extLst>
              </a:tr>
              <a:tr h="2745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Late Blight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8393057"/>
                  </a:ext>
                </a:extLst>
              </a:tr>
              <a:tr h="2745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7035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5600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1435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4758990"/>
                  </a:ext>
                </a:extLst>
              </a:tr>
              <a:tr h="2745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Insect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7112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5670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1442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622722"/>
                  </a:ext>
                </a:extLst>
              </a:tr>
              <a:tr h="2745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Potato Leaf Roll Virus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5971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4571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3120408"/>
                  </a:ext>
                </a:extLst>
              </a:tr>
              <a:tr h="2745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Potato Leaf Virus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3624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00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4029-8065-49A6-9D54-FAE47C62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931" y="542382"/>
            <a:ext cx="6623530" cy="72534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Approached MultiNet Framework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9A817-DD74-487E-AD01-3B802E1A9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0C65-129F-41CD-B594-44EDBC44DA9B}" type="datetime1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2/8/2024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2F002-006B-4093-9307-9FB4C456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400709-3F29-485B-BEF4-572AD9620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8868" y="1306737"/>
            <a:ext cx="6549656" cy="2591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D9D742-C2AC-454C-BEFF-B04E11179B1F}"/>
              </a:ext>
            </a:extLst>
          </p:cNvPr>
          <p:cNvSpPr txBox="1"/>
          <p:nvPr/>
        </p:nvSpPr>
        <p:spPr>
          <a:xfrm>
            <a:off x="2968487" y="4369768"/>
            <a:ext cx="5936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4: Fine-tuned MultiNet Framework for the classification of Potato disease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44991-7081-44A2-9A57-4BAD37C067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868" y="1234510"/>
            <a:ext cx="6549656" cy="308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5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8E6A-2821-48C8-9FFE-76E271FC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330" y="397683"/>
            <a:ext cx="6623530" cy="72534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5C84B-6D58-45BA-9255-0C436A3C9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7792A-142C-4AF0-BD6D-F9EC0DFB6817}" type="datetime1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2/8/2024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BB4C95-9835-4470-9373-5E917DCFC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2B0E1E-23E7-4273-8007-0436C2DAC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945237"/>
              </p:ext>
            </p:extLst>
          </p:nvPr>
        </p:nvGraphicFramePr>
        <p:xfrm>
          <a:off x="1203489" y="127348"/>
          <a:ext cx="7148661" cy="485874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636522">
                  <a:extLst>
                    <a:ext uri="{9D8B030D-6E8A-4147-A177-3AD203B41FA5}">
                      <a16:colId xmlns:a16="http://schemas.microsoft.com/office/drawing/2014/main" val="699579702"/>
                    </a:ext>
                  </a:extLst>
                </a:gridCol>
                <a:gridCol w="1332856">
                  <a:extLst>
                    <a:ext uri="{9D8B030D-6E8A-4147-A177-3AD203B41FA5}">
                      <a16:colId xmlns:a16="http://schemas.microsoft.com/office/drawing/2014/main" val="2264854685"/>
                    </a:ext>
                  </a:extLst>
                </a:gridCol>
                <a:gridCol w="1092867">
                  <a:extLst>
                    <a:ext uri="{9D8B030D-6E8A-4147-A177-3AD203B41FA5}">
                      <a16:colId xmlns:a16="http://schemas.microsoft.com/office/drawing/2014/main" val="1872666805"/>
                    </a:ext>
                  </a:extLst>
                </a:gridCol>
                <a:gridCol w="2086416">
                  <a:extLst>
                    <a:ext uri="{9D8B030D-6E8A-4147-A177-3AD203B41FA5}">
                      <a16:colId xmlns:a16="http://schemas.microsoft.com/office/drawing/2014/main" val="3671313238"/>
                    </a:ext>
                  </a:extLst>
                </a:gridCol>
              </a:tblGrid>
              <a:tr h="1650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 (type)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 Shape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 #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Connected to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extLst>
                  <a:ext uri="{0D108BD9-81ED-4DB2-BD59-A6C34878D82A}">
                    <a16:rowId xmlns:a16="http://schemas.microsoft.com/office/drawing/2014/main" val="749954148"/>
                  </a:ext>
                </a:extLst>
              </a:tr>
              <a:tr h="2194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input_1 (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InputLayer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[(None, 224, 224, 3)]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 ]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extLst>
                  <a:ext uri="{0D108BD9-81ED-4DB2-BD59-A6C34878D82A}">
                    <a16:rowId xmlns:a16="http://schemas.microsoft.com/office/drawing/2014/main" val="3479802769"/>
                  </a:ext>
                </a:extLst>
              </a:tr>
              <a:tr h="2194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resnet50 (Functional)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7, 7, 2048)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23587712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['input_1[0][0]']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extLst>
                  <a:ext uri="{0D108BD9-81ED-4DB2-BD59-A6C34878D82A}">
                    <a16:rowId xmlns:a16="http://schemas.microsoft.com/office/drawing/2014/main" val="2016269681"/>
                  </a:ext>
                </a:extLst>
              </a:tr>
              <a:tr h="2194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densenet201 (Functional)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7, 7, 1920)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18321984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['input_1[0][0]']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extLst>
                  <a:ext uri="{0D108BD9-81ED-4DB2-BD59-A6C34878D82A}">
                    <a16:rowId xmlns:a16="http://schemas.microsoft.com/office/drawing/2014/main" val="3424894480"/>
                  </a:ext>
                </a:extLst>
              </a:tr>
              <a:tr h="1650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 (Functional)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7, 7, 512)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14714688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['input_1[0][0]']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extLst>
                  <a:ext uri="{0D108BD9-81ED-4DB2-BD59-A6C34878D82A}">
                    <a16:rowId xmlns:a16="http://schemas.microsoft.com/office/drawing/2014/main" val="3932292473"/>
                  </a:ext>
                </a:extLst>
              </a:tr>
              <a:tr h="3377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global_average_pooling2d (GlobalAveragePooling2D)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2048)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['resnet50[0][0]']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extLst>
                  <a:ext uri="{0D108BD9-81ED-4DB2-BD59-A6C34878D82A}">
                    <a16:rowId xmlns:a16="http://schemas.microsoft.com/office/drawing/2014/main" val="966103887"/>
                  </a:ext>
                </a:extLst>
              </a:tr>
              <a:tr h="3377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global_average_pooling2d (GlobalAveragePooling2D)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1920)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['densenet201[0][0]']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extLst>
                  <a:ext uri="{0D108BD9-81ED-4DB2-BD59-A6C34878D82A}">
                    <a16:rowId xmlns:a16="http://schemas.microsoft.com/office/drawing/2014/main" val="3300583978"/>
                  </a:ext>
                </a:extLst>
              </a:tr>
              <a:tr h="3377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global_average_pooling2d (GlobalAveragePooling2D)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512)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['vgg16[0][0]']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extLst>
                  <a:ext uri="{0D108BD9-81ED-4DB2-BD59-A6C34878D82A}">
                    <a16:rowId xmlns:a16="http://schemas.microsoft.com/office/drawing/2014/main" val="3339971194"/>
                  </a:ext>
                </a:extLst>
              </a:tr>
              <a:tr h="5635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concatenate (Concatenate)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4480)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['global_average_pooling2d[0][ 0]',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'global_average_pooling2d_1[0][ 0]',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'global_average_pooling2d_2[0][ 0]']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extLst>
                  <a:ext uri="{0D108BD9-81ED-4DB2-BD59-A6C34878D82A}">
                    <a16:rowId xmlns:a16="http://schemas.microsoft.com/office/drawing/2014/main" val="3595762388"/>
                  </a:ext>
                </a:extLst>
              </a:tr>
              <a:tr h="1650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 (Dropout)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4480)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['concatenate[0][0]']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extLst>
                  <a:ext uri="{0D108BD9-81ED-4DB2-BD59-A6C34878D82A}">
                    <a16:rowId xmlns:a16="http://schemas.microsoft.com/office/drawing/2014/main" val="3189743494"/>
                  </a:ext>
                </a:extLst>
              </a:tr>
              <a:tr h="2194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batch_normalization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BatchNormalization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4480)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17920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['dropout[0][0]']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extLst>
                  <a:ext uri="{0D108BD9-81ED-4DB2-BD59-A6C34878D82A}">
                    <a16:rowId xmlns:a16="http://schemas.microsoft.com/office/drawing/2014/main" val="2974984813"/>
                  </a:ext>
                </a:extLst>
              </a:tr>
              <a:tr h="1650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 (Dense)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128)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573568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['batch_normalization[0][0]']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extLst>
                  <a:ext uri="{0D108BD9-81ED-4DB2-BD59-A6C34878D82A}">
                    <a16:rowId xmlns:a16="http://schemas.microsoft.com/office/drawing/2014/main" val="3809706526"/>
                  </a:ext>
                </a:extLst>
              </a:tr>
              <a:tr h="1650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dropout_1 (Dropout)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128)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['dense[0][0]']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extLst>
                  <a:ext uri="{0D108BD9-81ED-4DB2-BD59-A6C34878D82A}">
                    <a16:rowId xmlns:a16="http://schemas.microsoft.com/office/drawing/2014/main" val="1961505083"/>
                  </a:ext>
                </a:extLst>
              </a:tr>
              <a:tr h="2194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batch_normalization_1 (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BatchNormalization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128)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['dropout_1[0][0]']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extLst>
                  <a:ext uri="{0D108BD9-81ED-4DB2-BD59-A6C34878D82A}">
                    <a16:rowId xmlns:a16="http://schemas.microsoft.com/office/drawing/2014/main" val="726496275"/>
                  </a:ext>
                </a:extLst>
              </a:tr>
              <a:tr h="2194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dense_1 (Dense)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3)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387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['batch_normalization_1[0][0]']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extLst>
                  <a:ext uri="{0D108BD9-81ED-4DB2-BD59-A6C34878D82A}">
                    <a16:rowId xmlns:a16="http://schemas.microsoft.com/office/drawing/2014/main" val="2292018123"/>
                  </a:ext>
                </a:extLst>
              </a:tr>
              <a:tr h="5104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params: 57216771 (218.26 MB)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Trainable params: 56925379 (217.15 MB)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Non-trainable params: 291392 (1.11 MB)</a:t>
                      </a: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3" marR="40153" marT="0" marB="0"/>
                </a:tc>
                <a:extLst>
                  <a:ext uri="{0D108BD9-81ED-4DB2-BD59-A6C34878D82A}">
                    <a16:rowId xmlns:a16="http://schemas.microsoft.com/office/drawing/2014/main" val="1926808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0576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64FE9-ACB4-4CAC-8367-02C9E9097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270" y="102393"/>
            <a:ext cx="6623530" cy="535511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BE19E-81D0-4A48-BEB7-F6D5E687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1895-C09E-4F91-AE50-C8C312781657}" type="datetime1">
              <a:rPr lang="en-US" smtClean="0">
                <a:solidFill>
                  <a:schemeClr val="bg1"/>
                </a:solidFill>
              </a:rPr>
              <a:t>2/8/2024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6A872-725C-477C-9BE6-E64CCE5E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C618D9-1B95-4926-9C68-537DCD3F6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950934"/>
              </p:ext>
            </p:extLst>
          </p:nvPr>
        </p:nvGraphicFramePr>
        <p:xfrm>
          <a:off x="2063270" y="653639"/>
          <a:ext cx="6435222" cy="4169247"/>
        </p:xfrm>
        <a:graphic>
          <a:graphicData uri="http://schemas.openxmlformats.org/drawingml/2006/table">
            <a:tbl>
              <a:tblPr firstRow="1" firstCol="1">
                <a:tableStyleId>{775DCB02-9BB8-47FD-8907-85C794F793BA}</a:tableStyleId>
              </a:tblPr>
              <a:tblGrid>
                <a:gridCol w="6435222">
                  <a:extLst>
                    <a:ext uri="{9D8B030D-6E8A-4147-A177-3AD203B41FA5}">
                      <a16:colId xmlns:a16="http://schemas.microsoft.com/office/drawing/2014/main" val="1162496600"/>
                    </a:ext>
                  </a:extLst>
                </a:gridCol>
              </a:tblGrid>
              <a:tr h="2631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1: Identification and Categorization of Potato Leaf Diseases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32" marR="62032" marT="0" marB="0"/>
                </a:tc>
                <a:extLst>
                  <a:ext uri="{0D108BD9-81ED-4DB2-BD59-A6C34878D82A}">
                    <a16:rowId xmlns:a16="http://schemas.microsoft.com/office/drawing/2014/main" val="589784369"/>
                  </a:ext>
                </a:extLst>
              </a:tr>
              <a:tr h="33304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Input:</a:t>
                      </a:r>
                    </a:p>
                    <a:p>
                      <a:pPr marL="800100" marR="0" lvl="1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Potato Disease Training Set T1, Validation set V1, and Testing set T2</a:t>
                      </a:r>
                    </a:p>
                    <a:p>
                      <a:pPr marL="800100" marR="0" lvl="1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rate (a)</a:t>
                      </a:r>
                    </a:p>
                    <a:p>
                      <a:pPr marL="800100" marR="0" lvl="1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Epochs (b)</a:t>
                      </a:r>
                    </a:p>
                    <a:p>
                      <a:pPr marL="800100" marR="0" lvl="1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 size (c)</a:t>
                      </a:r>
                    </a:p>
                    <a:p>
                      <a:pPr marL="800100" marR="0" lvl="1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total number of images that each batch covers (d)</a:t>
                      </a:r>
                    </a:p>
                    <a:p>
                      <a:pPr marL="914400" marR="0" lv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Output: w -&gt; CNN pre-trained models’ weight.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Start:</a:t>
                      </a:r>
                    </a:p>
                    <a:p>
                      <a:pPr marL="800100" marR="0" lvl="1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 individual image in the training set into dimensions 224 x 224.</a:t>
                      </a:r>
                    </a:p>
                    <a:p>
                      <a:pPr marL="800100" marR="0" lvl="1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 a data augmentation technique to increase the size of the dataset.</a:t>
                      </a:r>
                    </a:p>
                    <a:p>
                      <a:pPr marL="800100" marR="0" lvl="1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Retrieve features from the images by utilizing pre-existing CNN models such as ResNet50, DenseNet-201, and VGG16.</a:t>
                      </a:r>
                    </a:p>
                    <a:p>
                      <a:pPr marL="800100" marR="0" lvl="1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Merge the extracted characteristics by employing concatenate layers.</a:t>
                      </a:r>
                    </a:p>
                    <a:p>
                      <a:pPr marL="800100" marR="0" lvl="1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Configure the fine-tuning layers such as dense, batchnormalization, dropout, and softmax.</a:t>
                      </a:r>
                    </a:p>
                    <a:p>
                      <a:pPr marL="800100" marR="0" lvl="1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Initialize the parameters of the pre-trained CNN model as a, b, c, d.</a:t>
                      </a:r>
                    </a:p>
                    <a:p>
                      <a:pPr marL="800100" marR="0" lvl="1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Assess the proposed framework to determine and confirm the initial weights.</a:t>
                      </a:r>
                    </a:p>
                    <a:p>
                      <a:pPr marL="800100" marR="0" lvl="1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each iteration from 1 to b:</a:t>
                      </a:r>
                    </a:p>
                    <a:p>
                      <a:pPr marL="1257300" marR="0" lvl="2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Choose a batch of size d from T1.</a:t>
                      </a:r>
                    </a:p>
                    <a:p>
                      <a:pPr marL="1257300" marR="0" lvl="2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 the loss function and carry out forward propagation.</a:t>
                      </a:r>
                    </a:p>
                    <a:p>
                      <a:pPr marL="1257300" marR="0" lvl="2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Apply backpropagation to optimize and modify the weights indicated by 'w.'.</a:t>
                      </a:r>
                    </a:p>
                    <a:p>
                      <a:pPr marL="800100" marR="0" lvl="1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for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32" marR="62032" marT="0" marB="0" anchor="ctr"/>
                </a:tc>
                <a:extLst>
                  <a:ext uri="{0D108BD9-81ED-4DB2-BD59-A6C34878D82A}">
                    <a16:rowId xmlns:a16="http://schemas.microsoft.com/office/drawing/2014/main" val="2536601416"/>
                  </a:ext>
                </a:extLst>
              </a:tr>
              <a:tr h="1510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32" marR="62032" marT="0" marB="0"/>
                </a:tc>
                <a:extLst>
                  <a:ext uri="{0D108BD9-81ED-4DB2-BD59-A6C34878D82A}">
                    <a16:rowId xmlns:a16="http://schemas.microsoft.com/office/drawing/2014/main" val="1937576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161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7933-0905-4406-A784-3EA9046BC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86" y="102393"/>
            <a:ext cx="6623530" cy="1376312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Parameters Utilized During The Training Stage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D7ADA-DB39-46F4-B14E-C45C8FD7D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1895-C09E-4F91-AE50-C8C312781657}" type="datetime1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2/8/2024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24B5D-3EE8-46F1-9683-C63926B3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C27DCA-7335-45D3-B5B0-24606404E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272901"/>
              </p:ext>
            </p:extLst>
          </p:nvPr>
        </p:nvGraphicFramePr>
        <p:xfrm>
          <a:off x="2114888" y="1615562"/>
          <a:ext cx="6623528" cy="295643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69806">
                  <a:extLst>
                    <a:ext uri="{9D8B030D-6E8A-4147-A177-3AD203B41FA5}">
                      <a16:colId xmlns:a16="http://schemas.microsoft.com/office/drawing/2014/main" val="4212479271"/>
                    </a:ext>
                  </a:extLst>
                </a:gridCol>
                <a:gridCol w="2376861">
                  <a:extLst>
                    <a:ext uri="{9D8B030D-6E8A-4147-A177-3AD203B41FA5}">
                      <a16:colId xmlns:a16="http://schemas.microsoft.com/office/drawing/2014/main" val="948490834"/>
                    </a:ext>
                  </a:extLst>
                </a:gridCol>
                <a:gridCol w="2376861">
                  <a:extLst>
                    <a:ext uri="{9D8B030D-6E8A-4147-A177-3AD203B41FA5}">
                      <a16:colId xmlns:a16="http://schemas.microsoft.com/office/drawing/2014/main" val="3414308197"/>
                    </a:ext>
                  </a:extLst>
                </a:gridCol>
              </a:tblGrid>
              <a:tr h="4932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5410384"/>
                  </a:ext>
                </a:extLst>
              </a:tr>
              <a:tr h="393017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Three-class and seven-class classification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Optimizer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adam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9081508"/>
                  </a:ext>
                </a:extLst>
              </a:tr>
              <a:tr h="4980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Rate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.0001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1421748"/>
                  </a:ext>
                </a:extLst>
              </a:tr>
              <a:tr h="3930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 Function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categorical_crossentropy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6401248"/>
                  </a:ext>
                </a:extLst>
              </a:tr>
              <a:tr h="3930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1147175"/>
                  </a:ext>
                </a:extLst>
              </a:tr>
              <a:tr h="3930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 Size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9625201"/>
                  </a:ext>
                </a:extLst>
              </a:tr>
              <a:tr h="3930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Epochs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0446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721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33F0C-CB71-4C19-9C66-2A9FB1EE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004" y="496807"/>
            <a:ext cx="6623530" cy="72534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MultiNet Performance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7F007-5B7D-4BFE-B48E-8362B184C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622C-9383-475D-894E-D9255F86A680}" type="datetime1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2/8/2024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C5F24-911D-4DE3-9051-2957E9E0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B3F5F5-F0AA-438E-AF2B-AD81E9D29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13" y="1222156"/>
            <a:ext cx="6436487" cy="26958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85B79-E18C-4C67-BBE6-449D4A849C8C}"/>
              </a:ext>
            </a:extLst>
          </p:cNvPr>
          <p:cNvSpPr txBox="1"/>
          <p:nvPr/>
        </p:nvSpPr>
        <p:spPr>
          <a:xfrm>
            <a:off x="2250313" y="3917966"/>
            <a:ext cx="6436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5: Training advancement for the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previous</a:t>
            </a:r>
            <a:r>
              <a:rPr lang="en-US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dataset: (a) accuracy in training and validation (increased values indicate improved performance), and (b) loss in training and validation (decreased values indicate improved performance).</a:t>
            </a:r>
          </a:p>
        </p:txBody>
      </p:sp>
    </p:spTree>
    <p:extLst>
      <p:ext uri="{BB962C8B-B14F-4D97-AF65-F5344CB8AC3E}">
        <p14:creationId xmlns:p14="http://schemas.microsoft.com/office/powerpoint/2010/main" val="1398476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B7A2-2351-4684-B19E-AD1A6BA0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89" y="188536"/>
            <a:ext cx="6623530" cy="1009717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Multinet Performance For Three-class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B6015-C0A1-4BB7-818E-1C19BC583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1895-C09E-4F91-AE50-C8C312781657}" type="datetime1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2/8/2024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212C7-4ED3-41F4-A2C4-64ED0B6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BF66C5-BEFC-4658-8F21-D958417736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88" y="1286394"/>
            <a:ext cx="6571911" cy="2569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BC81DB-13CC-4119-8656-14E1C960CABB}"/>
              </a:ext>
            </a:extLst>
          </p:cNvPr>
          <p:cNvSpPr txBox="1"/>
          <p:nvPr/>
        </p:nvSpPr>
        <p:spPr>
          <a:xfrm>
            <a:off x="2114888" y="3855563"/>
            <a:ext cx="6571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6: Training advancement for the three-class dataset: (a) accuracy in training and validation (increased values indicate improved performance), and (b) loss in training and validation (decreased values indicate improved performance).</a:t>
            </a:r>
          </a:p>
        </p:txBody>
      </p:sp>
    </p:spTree>
    <p:extLst>
      <p:ext uri="{BB962C8B-B14F-4D97-AF65-F5344CB8AC3E}">
        <p14:creationId xmlns:p14="http://schemas.microsoft.com/office/powerpoint/2010/main" val="2613246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6F66-D40E-4085-BFEB-279ADF78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89" y="245098"/>
            <a:ext cx="6623530" cy="95315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Multinet Performance For Seven-class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23379-8F03-4626-B4F4-472AE41D9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1895-C09E-4F91-AE50-C8C312781657}" type="datetime1">
              <a:rPr lang="en-US" smtClean="0">
                <a:solidFill>
                  <a:schemeClr val="bg1"/>
                </a:solidFill>
              </a:rPr>
              <a:t>2/8/2024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8775D-8AA8-4D06-854C-8C30B14E4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55C74-7090-4ADE-8757-3A23FB80217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89" y="1311084"/>
            <a:ext cx="6303247" cy="25727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49CD0D-6355-490E-AD3B-007554DFD2E6}"/>
              </a:ext>
            </a:extLst>
          </p:cNvPr>
          <p:cNvSpPr txBox="1"/>
          <p:nvPr/>
        </p:nvSpPr>
        <p:spPr>
          <a:xfrm>
            <a:off x="2114888" y="3936266"/>
            <a:ext cx="6303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7: Training advancement for the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seven</a:t>
            </a:r>
            <a:r>
              <a:rPr lang="en-US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-class dataset: (a) accuracy in training and validation (increased values indicate improved performance), and (b) loss in training and validation (decreased values indicate improved performance).</a:t>
            </a:r>
          </a:p>
        </p:txBody>
      </p:sp>
    </p:spTree>
    <p:extLst>
      <p:ext uri="{BB962C8B-B14F-4D97-AF65-F5344CB8AC3E}">
        <p14:creationId xmlns:p14="http://schemas.microsoft.com/office/powerpoint/2010/main" val="2473483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3F61F-1C79-4095-9158-EE720BF3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270" y="235670"/>
            <a:ext cx="6623530" cy="89497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Confusion Matrix and ROC Curve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4D2A1-F590-49E7-86C2-A8231520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04BD-29BC-44C0-A798-D6DC6F9FCC71}" type="datetime1">
              <a:rPr lang="en-US" smtClean="0">
                <a:solidFill>
                  <a:schemeClr val="bg1"/>
                </a:solidFill>
              </a:rPr>
              <a:t>2/8/2024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EDE88-878A-413B-B96E-22E06CDE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8B9D5F-DF59-4C3B-A4AE-E551CBC03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432" y="1246555"/>
            <a:ext cx="3230209" cy="2580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54D54B-E1C4-4CFE-A12E-35393929B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463" y="1246554"/>
            <a:ext cx="3230209" cy="2580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FE61E5-89DF-4696-A152-8822C4CE3CC4}"/>
              </a:ext>
            </a:extLst>
          </p:cNvPr>
          <p:cNvSpPr txBox="1"/>
          <p:nvPr/>
        </p:nvSpPr>
        <p:spPr>
          <a:xfrm>
            <a:off x="2063270" y="3792980"/>
            <a:ext cx="662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8: The evaluation of the 'MultiNet' infrastructure on a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en-US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dataset, including a) Three-class Confusion Matrix and b) ROC curve analyses</a:t>
            </a:r>
            <a:endParaRPr 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4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F7D8B9-E3EF-4525-B2F0-36318C48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3CB-99C8-473A-8A16-87D649C42018}" type="datetime1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2/8/2024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776B2A-DEEB-4F10-AC45-527BC5BA7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7BC295-A80B-4852-9E7A-5D338A9CE64F}"/>
              </a:ext>
            </a:extLst>
          </p:cNvPr>
          <p:cNvSpPr txBox="1">
            <a:spLocks/>
          </p:cNvSpPr>
          <p:nvPr/>
        </p:nvSpPr>
        <p:spPr>
          <a:xfrm>
            <a:off x="2426000" y="560770"/>
            <a:ext cx="6436176" cy="7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1C31D6-CAA9-486D-AF80-94A8DEE650D3}"/>
              </a:ext>
            </a:extLst>
          </p:cNvPr>
          <p:cNvSpPr txBox="1">
            <a:spLocks/>
          </p:cNvSpPr>
          <p:nvPr/>
        </p:nvSpPr>
        <p:spPr>
          <a:xfrm>
            <a:off x="2426000" y="1417650"/>
            <a:ext cx="5718759" cy="3623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Potato is a highly-successful and most favorite garden vegetable in the world.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rice and wheat, potato is the 3rd most important crop in Bangladesh to enhance economic growth.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Bangladesh is the 4th potato-producing country in Asia and hold 7th position throughout the world.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the hype, potato leaf disease causes significant damage to the potatoes.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types of diseases such as Early blight, Late blight, Alternaria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Solani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Potato roll leaf virus, Insect infected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AC6E-EF55-4500-A4EF-DFFA85B5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89" y="273378"/>
            <a:ext cx="6623530" cy="92487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 Confusion Matrix And ROC Curve For Three-classes</a:t>
            </a:r>
            <a:endParaRPr lang="en-US" sz="32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D9A77-A851-4808-B117-E75933DE4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1895-C09E-4F91-AE50-C8C312781657}" type="datetime1">
              <a:rPr lang="en-US" smtClean="0">
                <a:solidFill>
                  <a:schemeClr val="bg1"/>
                </a:solidFill>
              </a:rPr>
              <a:t>2/8/2024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97C62-8D7A-4734-8F5E-3E52DD16F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2C9A2-4334-46C6-8A06-3D5CE64F522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2" b="4889"/>
          <a:stretch/>
        </p:blipFill>
        <p:spPr bwMode="auto">
          <a:xfrm>
            <a:off x="2166508" y="1387676"/>
            <a:ext cx="6571911" cy="27100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AE5A3B-5F3C-4E25-8FA3-8BD5C46201A6}"/>
              </a:ext>
            </a:extLst>
          </p:cNvPr>
          <p:cNvSpPr txBox="1"/>
          <p:nvPr/>
        </p:nvSpPr>
        <p:spPr>
          <a:xfrm>
            <a:off x="2114889" y="4116176"/>
            <a:ext cx="662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9: The evaluation of the 'MultiNet' infrastructure on a three-class dataset, including a) Three-class Confusion Matrix and b) ROC curve analyses</a:t>
            </a:r>
            <a:endParaRPr 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875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20E8B-E993-438D-85EC-26351D11C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1895-C09E-4F91-AE50-C8C312781657}" type="datetime1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2/8/2024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6641E-5F0A-48C6-ACC1-B586E9050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1811E2-7287-42F1-9734-94D587455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550" y="473075"/>
            <a:ext cx="6624638" cy="856104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Report on three-classes Dataset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E7B0B7-86B9-45A2-A4B1-FFB6E25E0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381624"/>
              </p:ext>
            </p:extLst>
          </p:nvPr>
        </p:nvGraphicFramePr>
        <p:xfrm>
          <a:off x="2114550" y="1563574"/>
          <a:ext cx="6303587" cy="279160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35191">
                  <a:extLst>
                    <a:ext uri="{9D8B030D-6E8A-4147-A177-3AD203B41FA5}">
                      <a16:colId xmlns:a16="http://schemas.microsoft.com/office/drawing/2014/main" val="1401101898"/>
                    </a:ext>
                  </a:extLst>
                </a:gridCol>
                <a:gridCol w="1241924">
                  <a:extLst>
                    <a:ext uri="{9D8B030D-6E8A-4147-A177-3AD203B41FA5}">
                      <a16:colId xmlns:a16="http://schemas.microsoft.com/office/drawing/2014/main" val="446362300"/>
                    </a:ext>
                  </a:extLst>
                </a:gridCol>
                <a:gridCol w="1241924">
                  <a:extLst>
                    <a:ext uri="{9D8B030D-6E8A-4147-A177-3AD203B41FA5}">
                      <a16:colId xmlns:a16="http://schemas.microsoft.com/office/drawing/2014/main" val="743439242"/>
                    </a:ext>
                  </a:extLst>
                </a:gridCol>
                <a:gridCol w="1319763">
                  <a:extLst>
                    <a:ext uri="{9D8B030D-6E8A-4147-A177-3AD203B41FA5}">
                      <a16:colId xmlns:a16="http://schemas.microsoft.com/office/drawing/2014/main" val="2929196082"/>
                    </a:ext>
                  </a:extLst>
                </a:gridCol>
                <a:gridCol w="1164785">
                  <a:extLst>
                    <a:ext uri="{9D8B030D-6E8A-4147-A177-3AD203B41FA5}">
                      <a16:colId xmlns:a16="http://schemas.microsoft.com/office/drawing/2014/main" val="796238190"/>
                    </a:ext>
                  </a:extLst>
                </a:gridCol>
              </a:tblGrid>
              <a:tr h="3433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4375199"/>
                  </a:ext>
                </a:extLst>
              </a:tr>
              <a:tr h="3433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Early Blight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8382230"/>
                  </a:ext>
                </a:extLst>
              </a:tr>
              <a:tr h="3433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Late Blight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2710122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1508317"/>
                  </a:ext>
                </a:extLst>
              </a:tr>
              <a:tr h="3433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4634869"/>
                  </a:ext>
                </a:extLst>
              </a:tr>
              <a:tr h="3433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611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1798747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Macro avg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611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0331109"/>
                  </a:ext>
                </a:extLst>
              </a:tr>
              <a:tr h="3433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avg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611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8599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961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5514-3106-462D-8671-CBF465EFC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89" y="378376"/>
            <a:ext cx="6623530" cy="81987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Proposed Model With State-of-the Art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51B75-32E7-48C3-9FBE-0D9E40345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1895-C09E-4F91-AE50-C8C312781657}" type="datetime1">
              <a:rPr lang="en-US" smtClean="0">
                <a:solidFill>
                  <a:schemeClr val="bg1"/>
                </a:solidFill>
              </a:rPr>
              <a:t>2/8/2024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29B05B-6E17-41E0-B644-3FE874BE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7C4098-5862-4EE8-B906-4C7F07320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008017"/>
              </p:ext>
            </p:extLst>
          </p:nvPr>
        </p:nvGraphicFramePr>
        <p:xfrm>
          <a:off x="2114888" y="1447922"/>
          <a:ext cx="6623529" cy="322267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985772">
                  <a:extLst>
                    <a:ext uri="{9D8B030D-6E8A-4147-A177-3AD203B41FA5}">
                      <a16:colId xmlns:a16="http://schemas.microsoft.com/office/drawing/2014/main" val="2822588725"/>
                    </a:ext>
                  </a:extLst>
                </a:gridCol>
                <a:gridCol w="925845">
                  <a:extLst>
                    <a:ext uri="{9D8B030D-6E8A-4147-A177-3AD203B41FA5}">
                      <a16:colId xmlns:a16="http://schemas.microsoft.com/office/drawing/2014/main" val="3385899752"/>
                    </a:ext>
                  </a:extLst>
                </a:gridCol>
                <a:gridCol w="847897">
                  <a:extLst>
                    <a:ext uri="{9D8B030D-6E8A-4147-A177-3AD203B41FA5}">
                      <a16:colId xmlns:a16="http://schemas.microsoft.com/office/drawing/2014/main" val="67960865"/>
                    </a:ext>
                  </a:extLst>
                </a:gridCol>
                <a:gridCol w="847897">
                  <a:extLst>
                    <a:ext uri="{9D8B030D-6E8A-4147-A177-3AD203B41FA5}">
                      <a16:colId xmlns:a16="http://schemas.microsoft.com/office/drawing/2014/main" val="3326861351"/>
                    </a:ext>
                  </a:extLst>
                </a:gridCol>
                <a:gridCol w="636103">
                  <a:extLst>
                    <a:ext uri="{9D8B030D-6E8A-4147-A177-3AD203B41FA5}">
                      <a16:colId xmlns:a16="http://schemas.microsoft.com/office/drawing/2014/main" val="3410909876"/>
                    </a:ext>
                  </a:extLst>
                </a:gridCol>
                <a:gridCol w="600683">
                  <a:extLst>
                    <a:ext uri="{9D8B030D-6E8A-4147-A177-3AD203B41FA5}">
                      <a16:colId xmlns:a16="http://schemas.microsoft.com/office/drawing/2014/main" val="3809371110"/>
                    </a:ext>
                  </a:extLst>
                </a:gridCol>
                <a:gridCol w="670799">
                  <a:extLst>
                    <a:ext uri="{9D8B030D-6E8A-4147-A177-3AD203B41FA5}">
                      <a16:colId xmlns:a16="http://schemas.microsoft.com/office/drawing/2014/main" val="2044016875"/>
                    </a:ext>
                  </a:extLst>
                </a:gridCol>
                <a:gridCol w="108533">
                  <a:extLst>
                    <a:ext uri="{9D8B030D-6E8A-4147-A177-3AD203B41FA5}">
                      <a16:colId xmlns:a16="http://schemas.microsoft.com/office/drawing/2014/main" val="1702703894"/>
                    </a:ext>
                  </a:extLst>
                </a:gridCol>
              </a:tblGrid>
              <a:tr h="2934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039499"/>
                  </a:ext>
                </a:extLst>
              </a:tr>
              <a:tr h="3467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46003304"/>
                  </a:ext>
                </a:extLst>
              </a:tr>
              <a:tr h="322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.995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.995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.995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.995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.015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.008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36907950"/>
                  </a:ext>
                </a:extLst>
              </a:tr>
              <a:tr h="322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.995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.995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.995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.995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.020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.010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1280566"/>
                  </a:ext>
                </a:extLst>
              </a:tr>
              <a:tr h="322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ResNet-50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.961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.961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.961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.961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.152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.077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16504119"/>
                  </a:ext>
                </a:extLst>
              </a:tr>
              <a:tr h="322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DenseNet-201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.993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.993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.993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.993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.026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.013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2722122"/>
                  </a:ext>
                </a:extLst>
              </a:tr>
              <a:tr h="322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MobileNetV2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.989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.989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.989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.989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.040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.021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86727813"/>
                  </a:ext>
                </a:extLst>
              </a:tr>
              <a:tr h="322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NASNetMobile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.980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.980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.980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.980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.069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.036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9422609"/>
                  </a:ext>
                </a:extLst>
              </a:tr>
              <a:tr h="322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Xception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.997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.997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.997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.997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.013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.007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83064692"/>
                  </a:ext>
                </a:extLst>
              </a:tr>
              <a:tr h="322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Method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.998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.998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.998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.998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.007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.003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37657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420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C12B0-39D7-448F-87CF-355D18356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88" y="425236"/>
            <a:ext cx="6623530" cy="82799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 Confusion Matrix And ROC Curve For Seven-classes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30EF5-DEB1-459C-89BC-B9E7FA1E7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1895-C09E-4F91-AE50-C8C312781657}" type="datetime1">
              <a:rPr lang="en-US" smtClean="0">
                <a:solidFill>
                  <a:schemeClr val="bg1"/>
                </a:solidFill>
              </a:rPr>
              <a:t>2/8/2024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76248-86E0-4CBC-992C-9D3989EA1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F2186-2F2D-43C8-B6BD-A3F0FA04ACA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7" b="6114"/>
          <a:stretch/>
        </p:blipFill>
        <p:spPr bwMode="auto">
          <a:xfrm>
            <a:off x="2114888" y="1409700"/>
            <a:ext cx="6623529" cy="25778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7385FA-F17E-45A9-BFBD-3D5EBB6B8D49}"/>
              </a:ext>
            </a:extLst>
          </p:cNvPr>
          <p:cNvSpPr txBox="1"/>
          <p:nvPr/>
        </p:nvSpPr>
        <p:spPr>
          <a:xfrm>
            <a:off x="2114888" y="4024265"/>
            <a:ext cx="6623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10: The evaluation of the 'MultiNet' infrastructure on a seven-class dataset, including a) Seven-class Confusion Matrix and b) ROC curve analyses.</a:t>
            </a:r>
          </a:p>
        </p:txBody>
      </p:sp>
    </p:spTree>
    <p:extLst>
      <p:ext uri="{BB962C8B-B14F-4D97-AF65-F5344CB8AC3E}">
        <p14:creationId xmlns:p14="http://schemas.microsoft.com/office/powerpoint/2010/main" val="2641848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21753-512C-4CEE-8E76-10FEF91CD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89" y="444624"/>
            <a:ext cx="6623530" cy="725349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Report on three-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classs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AC844-7B76-447E-8BB6-0918F6281D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38983"/>
            <a:ext cx="2133600" cy="273844"/>
          </a:xfrm>
        </p:spPr>
        <p:txBody>
          <a:bodyPr/>
          <a:lstStyle/>
          <a:p>
            <a:fld id="{BAB51895-C09E-4F91-AE50-C8C312781657}" type="datetime1">
              <a:rPr lang="en-US" smtClean="0">
                <a:solidFill>
                  <a:schemeClr val="bg1"/>
                </a:solidFill>
              </a:rPr>
              <a:t>2/8/2024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89542-CB5A-4153-912B-566249B8A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38983"/>
            <a:ext cx="2133600" cy="273844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ED661DA-0DBE-4187-9BE8-EF4451D70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37758"/>
              </p:ext>
            </p:extLst>
          </p:nvPr>
        </p:nvGraphicFramePr>
        <p:xfrm>
          <a:off x="2189015" y="1373241"/>
          <a:ext cx="6361096" cy="316105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817759">
                  <a:extLst>
                    <a:ext uri="{9D8B030D-6E8A-4147-A177-3AD203B41FA5}">
                      <a16:colId xmlns:a16="http://schemas.microsoft.com/office/drawing/2014/main" val="2366095514"/>
                    </a:ext>
                  </a:extLst>
                </a:gridCol>
                <a:gridCol w="1175281">
                  <a:extLst>
                    <a:ext uri="{9D8B030D-6E8A-4147-A177-3AD203B41FA5}">
                      <a16:colId xmlns:a16="http://schemas.microsoft.com/office/drawing/2014/main" val="3779876240"/>
                    </a:ext>
                  </a:extLst>
                </a:gridCol>
                <a:gridCol w="1253115">
                  <a:extLst>
                    <a:ext uri="{9D8B030D-6E8A-4147-A177-3AD203B41FA5}">
                      <a16:colId xmlns:a16="http://schemas.microsoft.com/office/drawing/2014/main" val="886818540"/>
                    </a:ext>
                  </a:extLst>
                </a:gridCol>
                <a:gridCol w="1096741">
                  <a:extLst>
                    <a:ext uri="{9D8B030D-6E8A-4147-A177-3AD203B41FA5}">
                      <a16:colId xmlns:a16="http://schemas.microsoft.com/office/drawing/2014/main" val="2164207060"/>
                    </a:ext>
                  </a:extLst>
                </a:gridCol>
                <a:gridCol w="1018200">
                  <a:extLst>
                    <a:ext uri="{9D8B030D-6E8A-4147-A177-3AD203B41FA5}">
                      <a16:colId xmlns:a16="http://schemas.microsoft.com/office/drawing/2014/main" val="628046341"/>
                    </a:ext>
                  </a:extLst>
                </a:gridCol>
              </a:tblGrid>
              <a:tr h="2610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510836"/>
                  </a:ext>
                </a:extLst>
              </a:tr>
              <a:tr h="2610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Early Blight General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4860774"/>
                  </a:ext>
                </a:extLst>
              </a:tr>
              <a:tr h="2610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Early Blight Serious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8807808"/>
                  </a:ext>
                </a:extLst>
              </a:tr>
              <a:tr h="2754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Late Blight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9827587"/>
                  </a:ext>
                </a:extLst>
              </a:tr>
              <a:tr h="2610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3534788"/>
                  </a:ext>
                </a:extLst>
              </a:tr>
              <a:tr h="2610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Insect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740178"/>
                  </a:ext>
                </a:extLst>
              </a:tr>
              <a:tr h="2610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Potato Leaf Roll Virus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7973939"/>
                  </a:ext>
                </a:extLst>
              </a:tr>
              <a:tr h="2610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Potato Leaf Virus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4077441"/>
                  </a:ext>
                </a:extLst>
              </a:tr>
              <a:tr h="2754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4347530"/>
                  </a:ext>
                </a:extLst>
              </a:tr>
              <a:tr h="2610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5002218"/>
                  </a:ext>
                </a:extLst>
              </a:tr>
              <a:tr h="2610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Macro avg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0302786"/>
                  </a:ext>
                </a:extLst>
              </a:tr>
              <a:tr h="2610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avg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1495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93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086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D8887-8E73-4A50-AF53-BFCCDE73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Proposed Model With State-of-the Art Model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15FA2-6AE6-48DE-B7B7-2D361855D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1895-C09E-4F91-AE50-C8C312781657}" type="datetime1">
              <a:rPr lang="en-US" smtClean="0">
                <a:solidFill>
                  <a:schemeClr val="bg1"/>
                </a:solidFill>
              </a:rPr>
              <a:t>2/8/2024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7EEBD-43DD-40DB-9D8C-9708AE068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BAFB58-9188-4619-8563-F2B963085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029858"/>
              </p:ext>
            </p:extLst>
          </p:nvPr>
        </p:nvGraphicFramePr>
        <p:xfrm>
          <a:off x="2114888" y="1432924"/>
          <a:ext cx="6571909" cy="323767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32906">
                  <a:extLst>
                    <a:ext uri="{9D8B030D-6E8A-4147-A177-3AD203B41FA5}">
                      <a16:colId xmlns:a16="http://schemas.microsoft.com/office/drawing/2014/main" val="2156322237"/>
                    </a:ext>
                  </a:extLst>
                </a:gridCol>
                <a:gridCol w="942680">
                  <a:extLst>
                    <a:ext uri="{9D8B030D-6E8A-4147-A177-3AD203B41FA5}">
                      <a16:colId xmlns:a16="http://schemas.microsoft.com/office/drawing/2014/main" val="3474348580"/>
                    </a:ext>
                  </a:extLst>
                </a:gridCol>
                <a:gridCol w="820132">
                  <a:extLst>
                    <a:ext uri="{9D8B030D-6E8A-4147-A177-3AD203B41FA5}">
                      <a16:colId xmlns:a16="http://schemas.microsoft.com/office/drawing/2014/main" val="3303216131"/>
                    </a:ext>
                  </a:extLst>
                </a:gridCol>
                <a:gridCol w="862572">
                  <a:extLst>
                    <a:ext uri="{9D8B030D-6E8A-4147-A177-3AD203B41FA5}">
                      <a16:colId xmlns:a16="http://schemas.microsoft.com/office/drawing/2014/main" val="874585654"/>
                    </a:ext>
                  </a:extLst>
                </a:gridCol>
                <a:gridCol w="702278">
                  <a:extLst>
                    <a:ext uri="{9D8B030D-6E8A-4147-A177-3AD203B41FA5}">
                      <a16:colId xmlns:a16="http://schemas.microsoft.com/office/drawing/2014/main" val="4252757329"/>
                    </a:ext>
                  </a:extLst>
                </a:gridCol>
                <a:gridCol w="535470">
                  <a:extLst>
                    <a:ext uri="{9D8B030D-6E8A-4147-A177-3AD203B41FA5}">
                      <a16:colId xmlns:a16="http://schemas.microsoft.com/office/drawing/2014/main" val="1993274326"/>
                    </a:ext>
                  </a:extLst>
                </a:gridCol>
                <a:gridCol w="675871">
                  <a:extLst>
                    <a:ext uri="{9D8B030D-6E8A-4147-A177-3AD203B41FA5}">
                      <a16:colId xmlns:a16="http://schemas.microsoft.com/office/drawing/2014/main" val="2022118274"/>
                    </a:ext>
                  </a:extLst>
                </a:gridCol>
              </a:tblGrid>
              <a:tr h="2776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694749"/>
                  </a:ext>
                </a:extLst>
              </a:tr>
              <a:tr h="2896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5432912"/>
                  </a:ext>
                </a:extLst>
              </a:tr>
              <a:tr h="3337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.170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.076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5204784"/>
                  </a:ext>
                </a:extLst>
              </a:tr>
              <a:tr h="3337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.794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.80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.84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.794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.430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7892016"/>
                  </a:ext>
                </a:extLst>
              </a:tr>
              <a:tr h="3337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ResNet-50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.978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.978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.978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.978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.075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.036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9211793"/>
                  </a:ext>
                </a:extLst>
              </a:tr>
              <a:tr h="3337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DenseNet-201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.977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.977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.977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.977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.072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.037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4382810"/>
                  </a:ext>
                </a:extLst>
              </a:tr>
              <a:tr h="3337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MobileNetV2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.953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.954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.961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.952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.205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.072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9538509"/>
                  </a:ext>
                </a:extLst>
              </a:tr>
              <a:tr h="3337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NASNetMobile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.978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.978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.979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.978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.119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.039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744901"/>
                  </a:ext>
                </a:extLst>
              </a:tr>
              <a:tr h="3337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Xception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.970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.970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.970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.970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.099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.052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7080773"/>
                  </a:ext>
                </a:extLst>
              </a:tr>
              <a:tr h="3337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Method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.137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.037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3401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466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5F154-9296-430A-A2E8-51BEB0F5B6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653" y="4869656"/>
            <a:ext cx="2133600" cy="273844"/>
          </a:xfrm>
        </p:spPr>
        <p:txBody>
          <a:bodyPr/>
          <a:lstStyle/>
          <a:p>
            <a:fld id="{F0B05859-FEA1-45F7-A37A-F3183A5C8BAF}" type="datetime1">
              <a:rPr lang="en-US" smtClean="0">
                <a:solidFill>
                  <a:schemeClr val="bg1"/>
                </a:solidFill>
              </a:rPr>
              <a:t>2/8/2024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7E90E1-6EED-4BA1-B887-10E666B00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5748" y="4869656"/>
            <a:ext cx="2133600" cy="273844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345A51-4BFC-4170-95C7-5B7ABBAFD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740643"/>
              </p:ext>
            </p:extLst>
          </p:nvPr>
        </p:nvGraphicFramePr>
        <p:xfrm>
          <a:off x="0" y="0"/>
          <a:ext cx="9144000" cy="480800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91093">
                  <a:extLst>
                    <a:ext uri="{9D8B030D-6E8A-4147-A177-3AD203B41FA5}">
                      <a16:colId xmlns:a16="http://schemas.microsoft.com/office/drawing/2014/main" val="3523656860"/>
                    </a:ext>
                  </a:extLst>
                </a:gridCol>
                <a:gridCol w="2153779">
                  <a:extLst>
                    <a:ext uri="{9D8B030D-6E8A-4147-A177-3AD203B41FA5}">
                      <a16:colId xmlns:a16="http://schemas.microsoft.com/office/drawing/2014/main" val="3333652193"/>
                    </a:ext>
                  </a:extLst>
                </a:gridCol>
                <a:gridCol w="2954004">
                  <a:extLst>
                    <a:ext uri="{9D8B030D-6E8A-4147-A177-3AD203B41FA5}">
                      <a16:colId xmlns:a16="http://schemas.microsoft.com/office/drawing/2014/main" val="174401979"/>
                    </a:ext>
                  </a:extLst>
                </a:gridCol>
                <a:gridCol w="1239567">
                  <a:extLst>
                    <a:ext uri="{9D8B030D-6E8A-4147-A177-3AD203B41FA5}">
                      <a16:colId xmlns:a16="http://schemas.microsoft.com/office/drawing/2014/main" val="416000595"/>
                    </a:ext>
                  </a:extLst>
                </a:gridCol>
                <a:gridCol w="1005557">
                  <a:extLst>
                    <a:ext uri="{9D8B030D-6E8A-4147-A177-3AD203B41FA5}">
                      <a16:colId xmlns:a16="http://schemas.microsoft.com/office/drawing/2014/main" val="2684169156"/>
                    </a:ext>
                  </a:extLst>
                </a:gridCol>
              </a:tblGrid>
              <a:tr h="2242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Disease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extLst>
                  <a:ext uri="{0D108BD9-81ED-4DB2-BD59-A6C34878D82A}">
                    <a16:rowId xmlns:a16="http://schemas.microsoft.com/office/drawing/2014/main" val="58046325"/>
                  </a:ext>
                </a:extLst>
              </a:tr>
              <a:tr h="2610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Chen, J. et al. 2023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 -V2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Classes (Healthy, Late Blight, Early Blight)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97.73%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extLst>
                  <a:ext uri="{0D108BD9-81ED-4DB2-BD59-A6C34878D82A}">
                    <a16:rowId xmlns:a16="http://schemas.microsoft.com/office/drawing/2014/main" val="3532094762"/>
                  </a:ext>
                </a:extLst>
              </a:tr>
              <a:tr h="2610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Kamal, K. et al. 2019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Modified MobileNet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Classes (Healthy, Late Blight, Early Blight)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98.34%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extLst>
                  <a:ext uri="{0D108BD9-81ED-4DB2-BD59-A6C34878D82A}">
                    <a16:rowId xmlns:a16="http://schemas.microsoft.com/office/drawing/2014/main" val="1178558917"/>
                  </a:ext>
                </a:extLst>
              </a:tr>
              <a:tr h="2610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Liang, Q. et al. 2019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ResNet50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Classes (Healthy, Late Blight, Early Blight)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extLst>
                  <a:ext uri="{0D108BD9-81ED-4DB2-BD59-A6C34878D82A}">
                    <a16:rowId xmlns:a16="http://schemas.microsoft.com/office/drawing/2014/main" val="1587749266"/>
                  </a:ext>
                </a:extLst>
              </a:tr>
              <a:tr h="2610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Bonik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C. et al. 2023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Classes (Healthy, Late Blight, Early Blight)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94.2%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extLst>
                  <a:ext uri="{0D108BD9-81ED-4DB2-BD59-A6C34878D82A}">
                    <a16:rowId xmlns:a16="http://schemas.microsoft.com/office/drawing/2014/main" val="3707806037"/>
                  </a:ext>
                </a:extLst>
              </a:tr>
              <a:tr h="3907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Khalifa, N.E.M. et al. 2021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(Late Blight and Early Blight)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extLst>
                  <a:ext uri="{0D108BD9-81ED-4DB2-BD59-A6C34878D82A}">
                    <a16:rowId xmlns:a16="http://schemas.microsoft.com/office/drawing/2014/main" val="1140270520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Sanjeev, K. et al. 2021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FFNN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(Late Blight and Early Blight)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96.5%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extLst>
                  <a:ext uri="{0D108BD9-81ED-4DB2-BD59-A6C34878D82A}">
                    <a16:rowId xmlns:a16="http://schemas.microsoft.com/office/drawing/2014/main" val="1546772512"/>
                  </a:ext>
                </a:extLst>
              </a:tr>
              <a:tr h="3907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Rabbia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M. et al. 2022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DenseNet201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classes (Healthy, Late Blight, Early Blight, Leaf Roll, Potato Verticillum_wilt)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PlantVillage,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Manual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97.2%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extLst>
                  <a:ext uri="{0D108BD9-81ED-4DB2-BD59-A6C34878D82A}">
                    <a16:rowId xmlns:a16="http://schemas.microsoft.com/office/drawing/2014/main" val="3705152136"/>
                  </a:ext>
                </a:extLst>
              </a:tr>
              <a:tr h="3725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Rozaqi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A.J. et al. 2020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</a:t>
                      </a: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(Late Blight and Early Blight)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extLst>
                  <a:ext uri="{0D108BD9-81ED-4DB2-BD59-A6C34878D82A}">
                    <a16:rowId xmlns:a16="http://schemas.microsoft.com/office/drawing/2014/main" val="545868138"/>
                  </a:ext>
                </a:extLst>
              </a:tr>
              <a:tr h="2627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 Barman, U. et al. 2020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SBCNN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(Late Blight and Early Blight)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96.75%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extLst>
                  <a:ext uri="{0D108BD9-81ED-4DB2-BD59-A6C34878D82A}">
                    <a16:rowId xmlns:a16="http://schemas.microsoft.com/office/drawing/2014/main" val="3431020436"/>
                  </a:ext>
                </a:extLst>
              </a:tr>
              <a:tr h="2610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 Tiwari, D. et al. 2020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SVM, KNN and Neural Net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(Late Blight and Early Blight)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97.8%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extLst>
                  <a:ext uri="{0D108BD9-81ED-4DB2-BD59-A6C34878D82A}">
                    <a16:rowId xmlns:a16="http://schemas.microsoft.com/office/drawing/2014/main" val="1337921115"/>
                  </a:ext>
                </a:extLst>
              </a:tr>
              <a:tr h="2160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 Lee, T.Y. et al. 2020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</a:t>
                      </a: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(Late Blight and Early Blight)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extLst>
                  <a:ext uri="{0D108BD9-81ED-4DB2-BD59-A6C34878D82A}">
                    <a16:rowId xmlns:a16="http://schemas.microsoft.com/office/drawing/2014/main" val="421325582"/>
                  </a:ext>
                </a:extLst>
              </a:tr>
              <a:tr h="2610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 Islam, M. et al. 2017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 and Multi SVM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(Late Blight and Early Blight)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extLst>
                  <a:ext uri="{0D108BD9-81ED-4DB2-BD59-A6C34878D82A}">
                    <a16:rowId xmlns:a16="http://schemas.microsoft.com/office/drawing/2014/main" val="533306963"/>
                  </a:ext>
                </a:extLst>
              </a:tr>
              <a:tr h="3907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 Proposed Method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ResNet-50+DenseNet-201+VGG16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MultiClass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(Early Blight, Late Blight, and Healthy)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99.84%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extLst>
                  <a:ext uri="{0D108BD9-81ED-4DB2-BD59-A6C34878D82A}">
                    <a16:rowId xmlns:a16="http://schemas.microsoft.com/office/drawing/2014/main" val="2279727907"/>
                  </a:ext>
                </a:extLst>
              </a:tr>
              <a:tr h="6828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 Proposed Method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ResNet-50+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DenseNet-201+VGG16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MultiClass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(Early Blight General, Early Blight Serious, Late Blight, Healthy, Insect infected,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LeafRollVirus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Virus infected)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PlantVillage,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Manual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446" marR="40446" marT="0" marB="0"/>
                </a:tc>
                <a:extLst>
                  <a:ext uri="{0D108BD9-81ED-4DB2-BD59-A6C34878D82A}">
                    <a16:rowId xmlns:a16="http://schemas.microsoft.com/office/drawing/2014/main" val="2081765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811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AB810-C0B4-4160-84E1-CDF81EAC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89" y="190099"/>
            <a:ext cx="6623530" cy="72534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13B56-957F-48DC-B315-6B0B20EED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1895-C09E-4F91-AE50-C8C312781657}" type="datetime1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2/8/2024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D33439-1B52-444F-9239-9F7383AD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DA6C3-43EB-4D1A-8E4B-DBD0A185FA8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165" y="877047"/>
            <a:ext cx="6551635" cy="3653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AE24EC-600C-4999-AD44-46E986E4AD87}"/>
              </a:ext>
            </a:extLst>
          </p:cNvPr>
          <p:cNvSpPr txBox="1"/>
          <p:nvPr/>
        </p:nvSpPr>
        <p:spPr>
          <a:xfrm>
            <a:off x="3133584" y="4486771"/>
            <a:ext cx="4586140" cy="280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105025" algn="l"/>
              </a:tabLst>
            </a:pPr>
            <a:r>
              <a:rPr lang="en-US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11: ‘‘MultiNet” predicted three-class dataset image</a:t>
            </a:r>
          </a:p>
        </p:txBody>
      </p:sp>
    </p:spTree>
    <p:extLst>
      <p:ext uri="{BB962C8B-B14F-4D97-AF65-F5344CB8AC3E}">
        <p14:creationId xmlns:p14="http://schemas.microsoft.com/office/powerpoint/2010/main" val="1921609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40326-0771-4328-A215-6108DF90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270" y="263368"/>
            <a:ext cx="6623530" cy="53837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C105A-6E53-405C-9C38-E6A48ED2B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1895-C09E-4F91-AE50-C8C312781657}" type="datetime1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2/8/2024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907F1-9A20-4037-93C2-42740922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B4F9E1-DFC9-4914-B6EA-36DD8A70EDA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18" y="51196"/>
            <a:ext cx="7720559" cy="504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02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AB848-6636-40B2-B669-ED336204D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15630-84B6-4D8F-834B-DDB04A58D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framework will be used in future developments to automatically track and identify a variety of potato disease data on mobile phones and tablets.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Moreover, we are confident that our 'MultiNet' approach could potentially be applicable in other fields, including real-time malfunction evaluation, virtualized rice damage evaluation, and localization for identifying distinct imagery.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B2E69-EBF8-4802-9248-2B137843B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1895-C09E-4F91-AE50-C8C312781657}" type="datetime1">
              <a:rPr lang="en-US" smtClean="0">
                <a:solidFill>
                  <a:schemeClr val="bg1"/>
                </a:solidFill>
              </a:rPr>
              <a:t>2/8/2024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ADDC5-0FB2-4098-B4F8-5EB156AC0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008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2A016-1BB4-40BA-8C64-667CAEE61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570" y="517573"/>
            <a:ext cx="6505230" cy="609723"/>
          </a:xfrm>
        </p:spPr>
        <p:txBody>
          <a:bodyPr>
            <a:normAutofit fontScale="90000"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52150-8A32-43AF-95ED-045C2E5B4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just"/>
            <a:fld id="{6E127240-6F7E-465B-9C30-B782600B273F}" type="datetime1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2/8/2024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F732C-0B2E-4071-B9B5-023812EC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063F5E0-B958-4D8B-9BC0-0A3929647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069169"/>
              </p:ext>
            </p:extLst>
          </p:nvPr>
        </p:nvGraphicFramePr>
        <p:xfrm>
          <a:off x="2181570" y="1127296"/>
          <a:ext cx="6640159" cy="342607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55418">
                  <a:extLst>
                    <a:ext uri="{9D8B030D-6E8A-4147-A177-3AD203B41FA5}">
                      <a16:colId xmlns:a16="http://schemas.microsoft.com/office/drawing/2014/main" val="2893190569"/>
                    </a:ext>
                  </a:extLst>
                </a:gridCol>
                <a:gridCol w="1536569">
                  <a:extLst>
                    <a:ext uri="{9D8B030D-6E8A-4147-A177-3AD203B41FA5}">
                      <a16:colId xmlns:a16="http://schemas.microsoft.com/office/drawing/2014/main" val="18652402"/>
                    </a:ext>
                  </a:extLst>
                </a:gridCol>
                <a:gridCol w="1857458">
                  <a:extLst>
                    <a:ext uri="{9D8B030D-6E8A-4147-A177-3AD203B41FA5}">
                      <a16:colId xmlns:a16="http://schemas.microsoft.com/office/drawing/2014/main" val="3919271833"/>
                    </a:ext>
                  </a:extLst>
                </a:gridCol>
                <a:gridCol w="984092">
                  <a:extLst>
                    <a:ext uri="{9D8B030D-6E8A-4147-A177-3AD203B41FA5}">
                      <a16:colId xmlns:a16="http://schemas.microsoft.com/office/drawing/2014/main" val="3774863700"/>
                    </a:ext>
                  </a:extLst>
                </a:gridCol>
                <a:gridCol w="806622">
                  <a:extLst>
                    <a:ext uri="{9D8B030D-6E8A-4147-A177-3AD203B41FA5}">
                      <a16:colId xmlns:a16="http://schemas.microsoft.com/office/drawing/2014/main" val="428238803"/>
                    </a:ext>
                  </a:extLst>
                </a:gridCol>
              </a:tblGrid>
              <a:tr h="21153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455660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marL="0" indent="0" algn="just">
                        <a:buFont typeface="+mj-lt"/>
                        <a:buNone/>
                      </a:pPr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1.Weirong 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C. et al.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Classes (Early Blight, Healthy, Late Blight)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97.73%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533595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marL="0" indent="0" algn="just">
                        <a:buFont typeface="+mj-lt"/>
                        <a:buNone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Kamal, K. et al.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Modified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Classes (Early Blight, Healthy, Late Blight)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095109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marL="0" indent="0" algn="just">
                        <a:buFont typeface="+mj-lt"/>
                        <a:buNone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Liang, Q. et al.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Classes (Early Blight, Healthy, Late Blight)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586125"/>
                  </a:ext>
                </a:extLst>
              </a:tr>
              <a:tr h="615381">
                <a:tc>
                  <a:txBody>
                    <a:bodyPr/>
                    <a:lstStyle/>
                    <a:p>
                      <a:pPr marL="0" indent="0" algn="just">
                        <a:buFont typeface="+mj-lt"/>
                        <a:buNone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4.Krizhevsky, A. et al.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AlexNet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Overfeat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Multiple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AlexNetOWTBn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VGG and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GoogLeNet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Classes (Early Blight, Healthy, Late Blight)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99.53%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133651"/>
                  </a:ext>
                </a:extLst>
              </a:tr>
              <a:tr h="499997">
                <a:tc>
                  <a:txBody>
                    <a:bodyPr/>
                    <a:lstStyle/>
                    <a:p>
                      <a:pPr marL="0" indent="0" algn="just">
                        <a:buFont typeface="+mj-lt"/>
                        <a:buNone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Khalifa, N.E.M. et al.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(Early Blight and Late Blight)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875877"/>
                  </a:ext>
                </a:extLst>
              </a:tr>
              <a:tr h="344465">
                <a:tc>
                  <a:txBody>
                    <a:bodyPr/>
                    <a:lstStyle/>
                    <a:p>
                      <a:pPr marL="0" indent="0" algn="just">
                        <a:buFont typeface="+mj-lt"/>
                        <a:buNone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Sanjeev, K. et al.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FFNN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(Early Blight and Late Blight)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296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267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0960C2-BCD4-444B-A0CF-20ED56DD7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EAD5-4317-4D06-8ED8-BF2B560601F5}" type="datetime1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2/8/2024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F4B6F-AA86-4F12-8DD8-421D8CC6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4F5BC-E9B5-4D69-9B49-CBF46BB67DD8}"/>
              </a:ext>
            </a:extLst>
          </p:cNvPr>
          <p:cNvSpPr txBox="1"/>
          <p:nvPr/>
        </p:nvSpPr>
        <p:spPr>
          <a:xfrm>
            <a:off x="2852530" y="2037522"/>
            <a:ext cx="3279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4C558-29A2-462E-AEE9-46CB1718B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183" y="635794"/>
            <a:ext cx="6194224" cy="52100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6A226-2C4C-4544-8A5E-CA1DB3346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7D1-DEAE-456A-B8CF-3B16A0E7A587}" type="datetime1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2/8/2024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FE79DC-8104-43B2-826A-CE02C959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E723B41-D93F-4F2C-8A12-799786E89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842222"/>
              </p:ext>
            </p:extLst>
          </p:nvPr>
        </p:nvGraphicFramePr>
        <p:xfrm>
          <a:off x="2256183" y="1337594"/>
          <a:ext cx="6430650" cy="3201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012">
                  <a:extLst>
                    <a:ext uri="{9D8B030D-6E8A-4147-A177-3AD203B41FA5}">
                      <a16:colId xmlns:a16="http://schemas.microsoft.com/office/drawing/2014/main" val="2429617007"/>
                    </a:ext>
                  </a:extLst>
                </a:gridCol>
                <a:gridCol w="1412453">
                  <a:extLst>
                    <a:ext uri="{9D8B030D-6E8A-4147-A177-3AD203B41FA5}">
                      <a16:colId xmlns:a16="http://schemas.microsoft.com/office/drawing/2014/main" val="3463354222"/>
                    </a:ext>
                  </a:extLst>
                </a:gridCol>
                <a:gridCol w="2037190">
                  <a:extLst>
                    <a:ext uri="{9D8B030D-6E8A-4147-A177-3AD203B41FA5}">
                      <a16:colId xmlns:a16="http://schemas.microsoft.com/office/drawing/2014/main" val="4224946604"/>
                    </a:ext>
                  </a:extLst>
                </a:gridCol>
                <a:gridCol w="985567">
                  <a:extLst>
                    <a:ext uri="{9D8B030D-6E8A-4147-A177-3AD203B41FA5}">
                      <a16:colId xmlns:a16="http://schemas.microsoft.com/office/drawing/2014/main" val="584222122"/>
                    </a:ext>
                  </a:extLst>
                </a:gridCol>
                <a:gridCol w="818428">
                  <a:extLst>
                    <a:ext uri="{9D8B030D-6E8A-4147-A177-3AD203B41FA5}">
                      <a16:colId xmlns:a16="http://schemas.microsoft.com/office/drawing/2014/main" val="1466478939"/>
                    </a:ext>
                  </a:extLst>
                </a:gridCol>
              </a:tblGrid>
              <a:tr h="2432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86536"/>
                  </a:ext>
                </a:extLst>
              </a:tr>
              <a:tr h="557954">
                <a:tc>
                  <a:txBody>
                    <a:bodyPr/>
                    <a:lstStyle/>
                    <a:p>
                      <a:pPr marL="0" indent="0" algn="just">
                        <a:buFont typeface="+mj-lt"/>
                        <a:buNone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Rabbia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M. et al.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DenseNet201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classes (Early Blight, Healthy, Late Blight, Leaf Roll, Potato Verticillum_wilt)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70591"/>
                  </a:ext>
                </a:extLst>
              </a:tr>
              <a:tr h="406002"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Rozaqi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A.J. et al.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( Early Blight and Late Blight)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</a:p>
                    <a:p>
                      <a:pPr algn="ctr"/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558956"/>
                  </a:ext>
                </a:extLst>
              </a:tr>
              <a:tr h="458748"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 Barman, U. et al.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SBCNN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( Early Blight and Late Blight)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729116"/>
                  </a:ext>
                </a:extLst>
              </a:tr>
              <a:tr h="452486"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 Tiwari, D. et al.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SVM, KNN and Neural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( Early Blight and Late Blight)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</a:p>
                    <a:p>
                      <a:pPr algn="ctr"/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170303"/>
                  </a:ext>
                </a:extLst>
              </a:tr>
              <a:tr h="443060"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 Lee, T.Y. et al.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( Early Blight and Late Blight)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</a:p>
                    <a:p>
                      <a:pPr algn="ctr"/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901263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 Islam, M. et al.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 and Multi 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( Early Blight and Late Blight)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</a:p>
                    <a:p>
                      <a:pPr algn="ctr"/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359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102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12DEB-0588-4B3E-A8BB-1D689889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963" y="407693"/>
            <a:ext cx="6623530" cy="72534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Previous 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A0BC2-7F55-439B-BCC8-D5E497DE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66CE-DD8A-4D95-8871-AC0C7F7F06F5}" type="datetime1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2/8/2024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00035-AFA3-41CD-B7F5-025F5B76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D8C2941-C13D-4DCF-8BE1-81EFD1AB1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074635"/>
              </p:ext>
            </p:extLst>
          </p:nvPr>
        </p:nvGraphicFramePr>
        <p:xfrm>
          <a:off x="2241963" y="1195737"/>
          <a:ext cx="6444837" cy="327099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600216">
                  <a:extLst>
                    <a:ext uri="{9D8B030D-6E8A-4147-A177-3AD203B41FA5}">
                      <a16:colId xmlns:a16="http://schemas.microsoft.com/office/drawing/2014/main" val="442829212"/>
                    </a:ext>
                  </a:extLst>
                </a:gridCol>
                <a:gridCol w="1668544">
                  <a:extLst>
                    <a:ext uri="{9D8B030D-6E8A-4147-A177-3AD203B41FA5}">
                      <a16:colId xmlns:a16="http://schemas.microsoft.com/office/drawing/2014/main" val="1361478143"/>
                    </a:ext>
                  </a:extLst>
                </a:gridCol>
                <a:gridCol w="1209474">
                  <a:extLst>
                    <a:ext uri="{9D8B030D-6E8A-4147-A177-3AD203B41FA5}">
                      <a16:colId xmlns:a16="http://schemas.microsoft.com/office/drawing/2014/main" val="3058564063"/>
                    </a:ext>
                  </a:extLst>
                </a:gridCol>
                <a:gridCol w="818321">
                  <a:extLst>
                    <a:ext uri="{9D8B030D-6E8A-4147-A177-3AD203B41FA5}">
                      <a16:colId xmlns:a16="http://schemas.microsoft.com/office/drawing/2014/main" val="3101793994"/>
                    </a:ext>
                  </a:extLst>
                </a:gridCol>
                <a:gridCol w="1074141">
                  <a:extLst>
                    <a:ext uri="{9D8B030D-6E8A-4147-A177-3AD203B41FA5}">
                      <a16:colId xmlns:a16="http://schemas.microsoft.com/office/drawing/2014/main" val="3346294271"/>
                    </a:ext>
                  </a:extLst>
                </a:gridCol>
                <a:gridCol w="1074141">
                  <a:extLst>
                    <a:ext uri="{9D8B030D-6E8A-4147-A177-3AD203B41FA5}">
                      <a16:colId xmlns:a16="http://schemas.microsoft.com/office/drawing/2014/main" val="2095215755"/>
                    </a:ext>
                  </a:extLst>
                </a:gridCol>
              </a:tblGrid>
              <a:tr h="2835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514724"/>
                  </a:ext>
                </a:extLst>
              </a:tr>
              <a:tr h="2835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Early Blight General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670233"/>
                  </a:ext>
                </a:extLst>
              </a:tr>
              <a:tr h="2835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Early Blight Serious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Collected from 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021415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Late Blight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31401"/>
                  </a:ext>
                </a:extLst>
              </a:tr>
              <a:tr h="3476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PlantVillage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663866"/>
                  </a:ext>
                </a:extLst>
              </a:tr>
              <a:tr h="5163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Insect infected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Collected from 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006203"/>
                  </a:ext>
                </a:extLst>
              </a:tr>
              <a:tr h="5391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Leaf 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Collected from 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301740"/>
                  </a:ext>
                </a:extLst>
              </a:tr>
              <a:tr h="516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Virus infected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Collected from 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567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6393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D562C-2323-47AF-88AD-62C15F4C3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855" y="376234"/>
            <a:ext cx="6623530" cy="72534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Dataset before Augmentation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72AC8-84A7-4832-837B-FDD59869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2997-377F-47A2-B3C7-A6D74725F7EA}" type="datetime1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2/8/2024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C39FF-3152-4E97-9788-DF38A1DF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9E68E5-826B-48EF-8982-9015CD786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63198"/>
              </p:ext>
            </p:extLst>
          </p:nvPr>
        </p:nvGraphicFramePr>
        <p:xfrm>
          <a:off x="2156855" y="1198252"/>
          <a:ext cx="6436360" cy="347234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294038">
                  <a:extLst>
                    <a:ext uri="{9D8B030D-6E8A-4147-A177-3AD203B41FA5}">
                      <a16:colId xmlns:a16="http://schemas.microsoft.com/office/drawing/2014/main" val="3316725618"/>
                    </a:ext>
                  </a:extLst>
                </a:gridCol>
                <a:gridCol w="1724752">
                  <a:extLst>
                    <a:ext uri="{9D8B030D-6E8A-4147-A177-3AD203B41FA5}">
                      <a16:colId xmlns:a16="http://schemas.microsoft.com/office/drawing/2014/main" val="1627918597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4147059693"/>
                    </a:ext>
                  </a:extLst>
                </a:gridCol>
                <a:gridCol w="1197610">
                  <a:extLst>
                    <a:ext uri="{9D8B030D-6E8A-4147-A177-3AD203B41FA5}">
                      <a16:colId xmlns:a16="http://schemas.microsoft.com/office/drawing/2014/main" val="160610798"/>
                    </a:ext>
                  </a:extLst>
                </a:gridCol>
                <a:gridCol w="1197610">
                  <a:extLst>
                    <a:ext uri="{9D8B030D-6E8A-4147-A177-3AD203B41FA5}">
                      <a16:colId xmlns:a16="http://schemas.microsoft.com/office/drawing/2014/main" val="3965293590"/>
                    </a:ext>
                  </a:extLst>
                </a:gridCol>
              </a:tblGrid>
              <a:tr h="5042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Diseases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of total Images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 of train images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 of test images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7230190"/>
                  </a:ext>
                </a:extLst>
              </a:tr>
              <a:tr h="296813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Three-class classification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Early Blight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9634513"/>
                  </a:ext>
                </a:extLst>
              </a:tr>
              <a:tr h="296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Late Blight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5745963"/>
                  </a:ext>
                </a:extLst>
              </a:tr>
              <a:tr h="296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1005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9422437"/>
                  </a:ext>
                </a:extLst>
              </a:tr>
              <a:tr h="296813">
                <a:tc row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Seven-class classification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Early Blight General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1006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1564984"/>
                  </a:ext>
                </a:extLst>
              </a:tr>
              <a:tr h="296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Early Blight Serious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1078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278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657371"/>
                  </a:ext>
                </a:extLst>
              </a:tr>
              <a:tr h="296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Late Blight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5944496"/>
                  </a:ext>
                </a:extLst>
              </a:tr>
              <a:tr h="296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680680"/>
                  </a:ext>
                </a:extLst>
              </a:tr>
              <a:tr h="296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Insect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206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931246"/>
                  </a:ext>
                </a:extLst>
              </a:tr>
              <a:tr h="296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Potato Leaf Roll Virus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1482351"/>
                  </a:ext>
                </a:extLst>
              </a:tr>
              <a:tr h="296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Potato Leaf Virus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6281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766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CC472-8AEF-4B36-ADA3-EA3AFA6F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862" y="264491"/>
            <a:ext cx="4992693" cy="52930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25819-A96E-4B25-B66B-F276927D9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5054-DC38-40A8-AEDF-0E7E9522AA89}" type="datetime1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2/8/2024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F76D7-029B-4E5D-B929-1EEEDD606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DCBCD8E-132B-4C6D-A17E-75D53CF8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862" y="857838"/>
            <a:ext cx="5967168" cy="409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625E4-6186-4C71-A518-66DB353E4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862" y="777761"/>
            <a:ext cx="6716227" cy="423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0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5FC8-6D81-4DE3-8E16-27F9F24C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974" y="440864"/>
            <a:ext cx="6623530" cy="72534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Approached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81D5E-C5B5-4706-B40A-FDDBF3674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E908-D25C-4A55-85DE-A4BB51E0DD20}" type="datetime1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2/8/2024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A9DBB-F129-4E3C-B183-DD176303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6C53BC-850C-43D7-9F47-1E98A69A53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8118" y="1253765"/>
            <a:ext cx="6713104" cy="2809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8D6081-0970-4DE8-9E18-27ED7A7C6706}"/>
              </a:ext>
            </a:extLst>
          </p:cNvPr>
          <p:cNvSpPr txBox="1"/>
          <p:nvPr/>
        </p:nvSpPr>
        <p:spPr>
          <a:xfrm>
            <a:off x="2676109" y="4062962"/>
            <a:ext cx="5726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2: Previous Proposed MultiNet Framework for the classification of Potato disease</a:t>
            </a:r>
          </a:p>
        </p:txBody>
      </p:sp>
    </p:spTree>
    <p:extLst>
      <p:ext uri="{BB962C8B-B14F-4D97-AF65-F5344CB8AC3E}">
        <p14:creationId xmlns:p14="http://schemas.microsoft.com/office/powerpoint/2010/main" val="371500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F507-ABB4-4984-9972-BE4DF133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596" y="469187"/>
            <a:ext cx="6623530" cy="72534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Approached Model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8D46F-708F-4380-A1D4-52D438B6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1895-C09E-4F91-AE50-C8C312781657}" type="datetime1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2/8/2024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BAA8FE-62BA-46C9-8DE1-326647419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639645-E68B-4B5F-AB12-AD12D9F6A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596" y="1315570"/>
            <a:ext cx="6860075" cy="2682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1E5A6A-BDA8-477D-8A1B-BFBC01FF1FBC}"/>
              </a:ext>
            </a:extLst>
          </p:cNvPr>
          <p:cNvSpPr txBox="1"/>
          <p:nvPr/>
        </p:nvSpPr>
        <p:spPr>
          <a:xfrm>
            <a:off x="2719285" y="3997845"/>
            <a:ext cx="572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3: Proposed MultiNet Framework for the classification of Potato disease</a:t>
            </a:r>
          </a:p>
        </p:txBody>
      </p:sp>
    </p:spTree>
    <p:extLst>
      <p:ext uri="{BB962C8B-B14F-4D97-AF65-F5344CB8AC3E}">
        <p14:creationId xmlns:p14="http://schemas.microsoft.com/office/powerpoint/2010/main" val="3662475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2464</Words>
  <Application>Microsoft Office PowerPoint</Application>
  <PresentationFormat>On-screen Show (16:9)</PresentationFormat>
  <Paragraphs>778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Symbol</vt:lpstr>
      <vt:lpstr>Times New Roman</vt:lpstr>
      <vt:lpstr>Office Theme</vt:lpstr>
      <vt:lpstr>Potato Leaves Diseases Detection using Deep Learning </vt:lpstr>
      <vt:lpstr>PowerPoint Presentation</vt:lpstr>
      <vt:lpstr>Previous Work</vt:lpstr>
      <vt:lpstr>Previous Work</vt:lpstr>
      <vt:lpstr>Our Previous Dataset</vt:lpstr>
      <vt:lpstr>New Dataset before Augmentation</vt:lpstr>
      <vt:lpstr>Data Visualization</vt:lpstr>
      <vt:lpstr>Approached Model</vt:lpstr>
      <vt:lpstr>Approached Model</vt:lpstr>
      <vt:lpstr>Data Augmentation</vt:lpstr>
      <vt:lpstr>New Dataset before Augmentation</vt:lpstr>
      <vt:lpstr>Approached MultiNet Framework</vt:lpstr>
      <vt:lpstr>Model Summary</vt:lpstr>
      <vt:lpstr>Algorithm</vt:lpstr>
      <vt:lpstr>The Parameters Utilized During The Training Stage</vt:lpstr>
      <vt:lpstr>Previous MultiNet Performance</vt:lpstr>
      <vt:lpstr>Multinet Performance For Three-class</vt:lpstr>
      <vt:lpstr>Multinet Performance For Seven-class</vt:lpstr>
      <vt:lpstr>Previous Confusion Matrix and ROC Curve</vt:lpstr>
      <vt:lpstr>Present Confusion Matrix And ROC Curve For Three-classes</vt:lpstr>
      <vt:lpstr>Classification Report on three-classes Dataset</vt:lpstr>
      <vt:lpstr>Comparison Of Proposed Model With State-of-the Art Model</vt:lpstr>
      <vt:lpstr>Present Confusion Matrix And ROC Curve For Seven-classes</vt:lpstr>
      <vt:lpstr>Classification Report on three-classs Dataset</vt:lpstr>
      <vt:lpstr>Comparison Of Proposed Model With State-of-the Art Model</vt:lpstr>
      <vt:lpstr>PowerPoint Presentation</vt:lpstr>
      <vt:lpstr>Output</vt:lpstr>
      <vt:lpstr>Output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2024-02-08T13:13:27Z</dcterms:modified>
</cp:coreProperties>
</file>